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25"/>
  </p:notesMasterIdLst>
  <p:sldIdLst>
    <p:sldId id="256" r:id="rId2"/>
    <p:sldId id="274" r:id="rId3"/>
    <p:sldId id="257" r:id="rId4"/>
    <p:sldId id="261" r:id="rId5"/>
    <p:sldId id="266" r:id="rId6"/>
    <p:sldId id="273" r:id="rId7"/>
    <p:sldId id="258" r:id="rId8"/>
    <p:sldId id="262" r:id="rId9"/>
    <p:sldId id="267" r:id="rId10"/>
    <p:sldId id="268" r:id="rId11"/>
    <p:sldId id="269" r:id="rId12"/>
    <p:sldId id="275" r:id="rId13"/>
    <p:sldId id="259" r:id="rId14"/>
    <p:sldId id="260" r:id="rId15"/>
    <p:sldId id="276" r:id="rId16"/>
    <p:sldId id="263" r:id="rId17"/>
    <p:sldId id="270" r:id="rId18"/>
    <p:sldId id="264" r:id="rId19"/>
    <p:sldId id="277" r:id="rId20"/>
    <p:sldId id="265" r:id="rId21"/>
    <p:sldId id="271" r:id="rId22"/>
    <p:sldId id="278" r:id="rId23"/>
    <p:sldId id="272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4CC"/>
    <a:srgbClr val="FC2E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6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3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D1F-E0F3-4AF1-9FB4-41092637C611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4A1F9-6254-483C-A9AF-E63D0A0A67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293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D840C-AA6C-4690-BD54-4E25BA58AC7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FABD-C837-4008-9B0B-3D84B8D4C8D8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C328-3ECF-440D-8646-7A5BD40EC51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99F9-24B9-47AD-8A82-D22572076E93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01ACD-0709-43E8-B3CC-C7E592BAEB2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542F1-D8A0-4E84-9E07-2E4FF6795F8E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C363-D6C4-43EF-9830-6B6A2FF4D9E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32FC-BD52-4C14-9932-039D2ACC1917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2D9E8-AC42-4238-BCA7-0D15E3CCF2D1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36B0E-AE2E-43BE-B8A5-F46BBE74BC46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21C6159-D8C9-4F2B-A294-436518E2C009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C0A1999-D0DE-4C9F-B0B4-880A5CB0FA95}" type="datetime1">
              <a:rPr lang="en-US" smtClean="0"/>
              <a:t>6/12/24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189674-C8DE-44AC-B44F-CE9855A40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746913"/>
            <a:ext cx="8991600" cy="2285751"/>
          </a:xfrm>
        </p:spPr>
        <p:txBody>
          <a:bodyPr>
            <a:normAutofit/>
          </a:bodyPr>
          <a:lstStyle/>
          <a:p>
            <a:r>
              <a:rPr lang="fr-FR" dirty="0"/>
              <a:t>Epreuve d’activité pratique </a:t>
            </a:r>
            <a:br>
              <a:rPr lang="fr-FR" dirty="0"/>
            </a:br>
            <a:r>
              <a:rPr lang="fr-FR" dirty="0"/>
              <a:t>&amp; </a:t>
            </a:r>
            <a:br>
              <a:rPr lang="fr-FR" dirty="0"/>
            </a:br>
            <a:r>
              <a:rPr lang="fr-FR" dirty="0"/>
              <a:t>exploitation pédagogique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74E9BC-B4AD-4A6C-B45E-9054ED4115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Approche spécialisée AC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8555B59-EF34-4082-981A-C3E798884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7EB809-9953-8066-5552-FCEE5ABD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912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F8CAEB1-F7D6-403E-8672-C48B7E372C04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Objectif  TP :  Partie III – justification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431A1-EEB1-4A78-9149-E14549776D69}"/>
              </a:ext>
            </a:extLst>
          </p:cNvPr>
          <p:cNvSpPr txBox="1">
            <a:spLocks/>
          </p:cNvSpPr>
          <p:nvPr/>
        </p:nvSpPr>
        <p:spPr>
          <a:xfrm>
            <a:off x="1636828" y="1725972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sz="2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sz="1200" u="sng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9A12AC4C-FF71-44BD-AA9A-0248D8B76C0A}"/>
              </a:ext>
            </a:extLst>
          </p:cNvPr>
          <p:cNvSpPr txBox="1">
            <a:spLocks/>
          </p:cNvSpPr>
          <p:nvPr/>
        </p:nvSpPr>
        <p:spPr>
          <a:xfrm>
            <a:off x="2637912" y="3648293"/>
            <a:ext cx="7729728" cy="2743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0">
              <a:buFont typeface="Arial" panose="020B0604020202020204" pitchFamily="34" charset="0"/>
              <a:buNone/>
            </a:pPr>
            <a:r>
              <a:rPr lang="fr-FR" sz="2000" dirty="0"/>
              <a:t>=&gt; Analyse des résultats et justifications ?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44146BA-9C73-9083-B7BF-C08A6A1EF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B61EB5-2D5B-467D-66DA-A50A814CD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552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F8CAEB1-F7D6-403E-8672-C48B7E372C04}"/>
              </a:ext>
            </a:extLst>
          </p:cNvPr>
          <p:cNvSpPr txBox="1"/>
          <p:nvPr/>
        </p:nvSpPr>
        <p:spPr>
          <a:xfrm>
            <a:off x="719999" y="720000"/>
            <a:ext cx="11204907" cy="52322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Objectif  TP :  Partie IV – Validation du modèle et comparaison avec mesures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431A1-EEB1-4A78-9149-E14549776D69}"/>
              </a:ext>
            </a:extLst>
          </p:cNvPr>
          <p:cNvSpPr txBox="1">
            <a:spLocks/>
          </p:cNvSpPr>
          <p:nvPr/>
        </p:nvSpPr>
        <p:spPr>
          <a:xfrm>
            <a:off x="1636828" y="1725972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sz="2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sz="1200" u="sng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A2B6D36-A9F7-70C9-9C06-725F5CB8C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B63A83-EC52-9B0D-D665-44DF83BC9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26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9DAE718-34EE-307C-D4FC-FCBEF64E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Exploitation pédagogique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5F59F2F-4D16-3202-3E72-79C0A31C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CBB0D59-5AC8-4BC6-586E-65A08C861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793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5CC2A5-7F6B-4FA6-8DFD-C5280ADE2528}"/>
              </a:ext>
            </a:extLst>
          </p:cNvPr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Proposition d’Exploitation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C39DF2-4679-4692-9873-8C8875A68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tabLst>
                <a:tab pos="2333625" algn="l"/>
              </a:tabLst>
            </a:pPr>
            <a:r>
              <a:rPr lang="fr-FR" sz="2000" b="1" dirty="0"/>
              <a:t>Niveau proposé </a:t>
            </a:r>
            <a:r>
              <a:rPr lang="fr-FR" sz="2000" dirty="0"/>
              <a:t>: 	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Enseignement</a:t>
            </a:r>
            <a:r>
              <a:rPr lang="fr-FR" sz="2000" dirty="0"/>
              <a:t> : 	</a:t>
            </a:r>
          </a:p>
          <a:p>
            <a:pPr>
              <a:tabLst>
                <a:tab pos="2333625" algn="l"/>
              </a:tabLst>
            </a:pPr>
            <a:endParaRPr lang="fr-FR" sz="2000" dirty="0"/>
          </a:p>
          <a:p>
            <a:pPr>
              <a:tabLst>
                <a:tab pos="2333625" algn="l"/>
              </a:tabLst>
            </a:pPr>
            <a:r>
              <a:rPr lang="fr-FR" sz="2000" b="1" dirty="0"/>
              <a:t>Thème période </a:t>
            </a:r>
            <a:r>
              <a:rPr lang="fr-FR" sz="2000" dirty="0"/>
              <a:t>: 	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Séquence</a:t>
            </a:r>
            <a:r>
              <a:rPr lang="fr-FR" sz="2000" dirty="0"/>
              <a:t> :  	</a:t>
            </a:r>
          </a:p>
          <a:p>
            <a:pPr>
              <a:tabLst>
                <a:tab pos="2333625" algn="l"/>
              </a:tabLst>
            </a:pPr>
            <a:endParaRPr lang="fr-FR" sz="2000" dirty="0"/>
          </a:p>
          <a:p>
            <a:pPr>
              <a:tabLst>
                <a:tab pos="2333625" algn="l"/>
              </a:tabLst>
            </a:pPr>
            <a:r>
              <a:rPr lang="fr-FR" sz="2000" b="1" dirty="0"/>
              <a:t>Positionnement dans l’année :</a:t>
            </a:r>
            <a:endParaRPr lang="fr-FR" sz="2000" dirty="0"/>
          </a:p>
          <a:p>
            <a:pPr>
              <a:tabLst>
                <a:tab pos="2333625" algn="l"/>
              </a:tabLst>
            </a:pPr>
            <a:r>
              <a:rPr lang="fr-FR" sz="2000" b="1" dirty="0"/>
              <a:t>Classe </a:t>
            </a:r>
            <a:r>
              <a:rPr lang="fr-FR" sz="2000" dirty="0"/>
              <a:t>: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96DB417-8047-B58B-9DC2-07E9C7752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380EEDA-D1BB-9893-DD81-11B6D015D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67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288E390-36B1-44C8-B390-838C53AEB946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Séquence pédagogique :  Approche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9599EE-8091-491D-BAFF-2E4B7E0EE7AE}"/>
              </a:ext>
            </a:extLst>
          </p:cNvPr>
          <p:cNvSpPr txBox="1">
            <a:spLocks/>
          </p:cNvSpPr>
          <p:nvPr/>
        </p:nvSpPr>
        <p:spPr>
          <a:xfrm>
            <a:off x="1711267" y="1412674"/>
            <a:ext cx="9173984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b="1" u="sng" dirty="0">
                <a:solidFill>
                  <a:schemeClr val="accent2">
                    <a:lumMod val="50000"/>
                  </a:schemeClr>
                </a:solidFill>
              </a:rPr>
              <a:t>Triangle pédagogique </a:t>
            </a:r>
            <a:r>
              <a:rPr lang="fr-FR" sz="2400" u="sng" dirty="0">
                <a:solidFill>
                  <a:schemeClr val="accent2">
                    <a:lumMod val="50000"/>
                  </a:schemeClr>
                </a:solidFill>
              </a:rPr>
              <a:t>(J. Houssaye) </a:t>
            </a:r>
            <a:r>
              <a:rPr lang="fr-FR" sz="2400" b="1" u="sng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fr-FR" sz="1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didactique</a:t>
            </a:r>
            <a:r>
              <a:rPr lang="fr-FR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Référentiel / Progressivité des apprentissage</a:t>
            </a:r>
          </a:p>
          <a:p>
            <a:pPr marL="0" indent="0">
              <a:buNone/>
            </a:pPr>
            <a:endParaRPr lang="fr-FR" sz="24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de l’apprentissage</a:t>
            </a:r>
            <a:r>
              <a:rPr lang="fr-FR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Démarche inductive / active et socioconstructivisme</a:t>
            </a:r>
          </a:p>
          <a:p>
            <a:pPr marL="0" indent="0">
              <a:buNone/>
            </a:pPr>
            <a:endParaRPr lang="fr-FR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400" i="1" u="sng" dirty="0">
                <a:solidFill>
                  <a:schemeClr val="accent2">
                    <a:lumMod val="50000"/>
                  </a:schemeClr>
                </a:solidFill>
              </a:rPr>
              <a:t>Champ relationnel </a:t>
            </a:r>
            <a:r>
              <a:rPr lang="fr-FR" sz="2400" dirty="0">
                <a:solidFill>
                  <a:schemeClr val="accent2">
                    <a:lumMod val="50000"/>
                  </a:schemeClr>
                </a:solidFill>
              </a:rPr>
              <a:t>: ZPD et Courbe d’apprentissage (émotionnel) </a:t>
            </a:r>
          </a:p>
          <a:p>
            <a:pPr marL="0" indent="0">
              <a:buNone/>
            </a:pP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fr-FR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AF52FA-D46E-8B70-586C-FD6E1C55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03C5CF-F9EE-D95A-1C3E-26884E13D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259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2299FF48-89CB-4BB3-98E1-48BAFCC1F4C0}"/>
              </a:ext>
            </a:extLst>
          </p:cNvPr>
          <p:cNvSpPr/>
          <p:nvPr/>
        </p:nvSpPr>
        <p:spPr>
          <a:xfrm>
            <a:off x="1546789" y="5127477"/>
            <a:ext cx="8058684" cy="110873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288E390-36B1-44C8-B390-838C53AEB946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Séquence pédagogique :  Prérequis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869599EE-8091-491D-BAFF-2E4B7E0EE7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11267" y="1412674"/>
                <a:ext cx="7729728" cy="3844643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fr-FR" sz="2400" u="sng" dirty="0">
                    <a:solidFill>
                      <a:schemeClr val="accent2">
                        <a:lumMod val="50000"/>
                      </a:schemeClr>
                    </a:solidFill>
                  </a:rPr>
                  <a:t>Physique  :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Force de Lorentz / Laplace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Loi des mailles / Nœuds …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fr-FR" sz="2400" u="sng" dirty="0">
                    <a:solidFill>
                      <a:schemeClr val="accent2">
                        <a:lumMod val="50000"/>
                      </a:schemeClr>
                    </a:solidFill>
                  </a:rPr>
                  <a:t>Ingénierie Mécanique :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PFD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fr-FR" sz="2400" u="sng" dirty="0">
                    <a:solidFill>
                      <a:schemeClr val="accent2">
                        <a:lumMod val="50000"/>
                      </a:schemeClr>
                    </a:solidFill>
                  </a:rPr>
                  <a:t>Ingénierie Electrique :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MCC (modèle électrique – fonctionnement 4 cadrans)</a:t>
                </a:r>
              </a:p>
              <a:p>
                <a:pPr lvl="1"/>
                <a:r>
                  <a:rPr lang="fr-FR" sz="1800" dirty="0">
                    <a:solidFill>
                      <a:schemeClr val="accent2">
                        <a:lumMod val="50000"/>
                      </a:schemeClr>
                    </a:solidFill>
                  </a:rPr>
                  <a:t>Domaine de Laplace (résolution d’équation différentielles)</a:t>
                </a:r>
              </a:p>
              <a:p>
                <a:pPr lvl="1"/>
                <a:endParaRPr lang="fr-FR" dirty="0"/>
              </a:p>
              <a:p>
                <a:pPr lvl="1"/>
                <a:r>
                  <a:rPr lang="fr-FR" dirty="0"/>
                  <a:t>Objectif : établir les 4 équations nécessaires pour la modélisation d’un MCC </a:t>
                </a:r>
              </a:p>
              <a:p>
                <a:pPr marL="228600" lvl="1" indent="0">
                  <a:buNone/>
                  <a:tabLst>
                    <a:tab pos="2154238" algn="l"/>
                    <a:tab pos="3589338" algn="l"/>
                  </a:tabLst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𝐶𝑜𝑢𝑝𝑙𝑒𝑠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  <m:f>
                          <m:f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num>
                          <m:den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den>
                        </m:f>
                      </m:e>
                    </m:nary>
                  </m:oMath>
                </a14:m>
                <a:r>
                  <a:rPr lang="fr-FR" dirty="0"/>
                  <a:t>	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fr-FR" dirty="0"/>
                  <a:t>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fr-FR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𝑅</m:t>
                    </m:r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𝐿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869599EE-8091-491D-BAFF-2E4B7E0EE7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1267" y="1412674"/>
                <a:ext cx="7729728" cy="3844643"/>
              </a:xfrm>
              <a:prstGeom prst="rect">
                <a:avLst/>
              </a:prstGeom>
              <a:blipFill>
                <a:blip r:embed="rId2"/>
                <a:stretch>
                  <a:fillRect l="-1262" t="-1270" b="-353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211C14-E47E-1700-F127-28E8447D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7495CE-3981-EF4C-D5DD-7592849C3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5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1BED5C-105E-4772-80AC-4875EB9F123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Objectifs visés dans la séquence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CF67A5A6-E0C3-4176-8FA5-CFF65DD45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124446"/>
              </p:ext>
            </p:extLst>
          </p:nvPr>
        </p:nvGraphicFramePr>
        <p:xfrm>
          <a:off x="1131182" y="1868947"/>
          <a:ext cx="9642990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928598">
                  <a:extLst>
                    <a:ext uri="{9D8B030D-6E8A-4147-A177-3AD203B41FA5}">
                      <a16:colId xmlns:a16="http://schemas.microsoft.com/office/drawing/2014/main" val="3991349614"/>
                    </a:ext>
                  </a:extLst>
                </a:gridCol>
                <a:gridCol w="1748888">
                  <a:extLst>
                    <a:ext uri="{9D8B030D-6E8A-4147-A177-3AD203B41FA5}">
                      <a16:colId xmlns:a16="http://schemas.microsoft.com/office/drawing/2014/main" val="240747350"/>
                    </a:ext>
                  </a:extLst>
                </a:gridCol>
                <a:gridCol w="2108308">
                  <a:extLst>
                    <a:ext uri="{9D8B030D-6E8A-4147-A177-3AD203B41FA5}">
                      <a16:colId xmlns:a16="http://schemas.microsoft.com/office/drawing/2014/main" val="1325185175"/>
                    </a:ext>
                  </a:extLst>
                </a:gridCol>
                <a:gridCol w="1928598">
                  <a:extLst>
                    <a:ext uri="{9D8B030D-6E8A-4147-A177-3AD203B41FA5}">
                      <a16:colId xmlns:a16="http://schemas.microsoft.com/office/drawing/2014/main" val="449308662"/>
                    </a:ext>
                  </a:extLst>
                </a:gridCol>
                <a:gridCol w="1928598">
                  <a:extLst>
                    <a:ext uri="{9D8B030D-6E8A-4147-A177-3AD203B41FA5}">
                      <a16:colId xmlns:a16="http://schemas.microsoft.com/office/drawing/2014/main" val="5717874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 - Analyser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Modéliser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Résoudre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Expérimenter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Communiquer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456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867515"/>
                  </a:ext>
                </a:extLst>
              </a:tr>
            </a:tbl>
          </a:graphicData>
        </a:graphic>
      </p:graphicFrame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B3FB01CA-C6D4-447E-9F13-43CA99EFF1A4}"/>
              </a:ext>
            </a:extLst>
          </p:cNvPr>
          <p:cNvSpPr txBox="1">
            <a:spLocks/>
          </p:cNvSpPr>
          <p:nvPr/>
        </p:nvSpPr>
        <p:spPr>
          <a:xfrm>
            <a:off x="1068908" y="1379372"/>
            <a:ext cx="9642990" cy="63405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Compétences travaillées / évaluées dans la séquence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060BDEC-3C1D-44C1-BBA5-DDC3666D181A}"/>
              </a:ext>
            </a:extLst>
          </p:cNvPr>
          <p:cNvSpPr txBox="1"/>
          <p:nvPr/>
        </p:nvSpPr>
        <p:spPr>
          <a:xfrm>
            <a:off x="1068908" y="4290579"/>
            <a:ext cx="6097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2333625" algn="l"/>
              </a:tabLst>
            </a:pPr>
            <a:r>
              <a:rPr lang="fr-FR" sz="1800" b="1" dirty="0"/>
              <a:t>Savoir faire associés (pour Analyser)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B2980B-1310-A10A-8465-02989074E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671A8A9-C82C-D615-25E9-00C1AC9EB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823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1BED5C-105E-4772-80AC-4875EB9F123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Déroulement :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3257F5D3-22E5-475F-BBEE-F3559E0F5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799326"/>
              </p:ext>
            </p:extLst>
          </p:nvPr>
        </p:nvGraphicFramePr>
        <p:xfrm>
          <a:off x="720000" y="1435674"/>
          <a:ext cx="10602458" cy="1647185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19">
                  <a:extLst>
                    <a:ext uri="{9D8B030D-6E8A-4147-A177-3AD203B41FA5}">
                      <a16:colId xmlns:a16="http://schemas.microsoft.com/office/drawing/2014/main" val="3066465127"/>
                    </a:ext>
                  </a:extLst>
                </a:gridCol>
                <a:gridCol w="384319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687607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788472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57741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4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1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Modélisation des systèmes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Transformation de Laplace (rappels) et Schémas blocs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applicatifs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FTBO, FTBF, Formule de Black, Théorème de superposition, boucles imbriquées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Modélisation et identification des réponses temporelles versus CDC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Avec un modèle de système : ajout d’élément du modèle, simulation et identification des phénomènes sur la réponse à un échelon (en modifiant les paramètres)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  <a:tr h="325710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types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Réinvestissement des notions vues en cours et TD (construction schémas blocs)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911406"/>
                  </a:ext>
                </a:extLst>
              </a:tr>
            </a:tbl>
          </a:graphicData>
        </a:graphic>
      </p:graphicFrame>
      <p:graphicFrame>
        <p:nvGraphicFramePr>
          <p:cNvPr id="6" name="Tableau 4">
            <a:extLst>
              <a:ext uri="{FF2B5EF4-FFF2-40B4-BE49-F238E27FC236}">
                <a16:creationId xmlns:a16="http://schemas.microsoft.com/office/drawing/2014/main" id="{E861B771-CC3E-45C1-8046-242D990DE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78978"/>
              </p:ext>
            </p:extLst>
          </p:nvPr>
        </p:nvGraphicFramePr>
        <p:xfrm>
          <a:off x="719999" y="3221523"/>
          <a:ext cx="10602458" cy="1687740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19">
                  <a:extLst>
                    <a:ext uri="{9D8B030D-6E8A-4147-A177-3AD203B41FA5}">
                      <a16:colId xmlns:a16="http://schemas.microsoft.com/office/drawing/2014/main" val="1437470958"/>
                    </a:ext>
                  </a:extLst>
                </a:gridCol>
                <a:gridCol w="384319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687607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797076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349137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4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2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Modélisation des systèmes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Réponses temporelles et fonctions de transfert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applicatifs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Réponse temporelle : résolution analytique (équations différentielles et transformée de Laplace)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Simulation &amp; Expérimentation : analyse des écarts modèle/Réel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Mesures d’une réponse à un échelon sur le système réel – Simulation et mesures sur le modèle – analyse et comparaison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  <a:tr h="325710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types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Réinvestissement des notions vues en cours et TD (réponses temporelles)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911406"/>
                  </a:ext>
                </a:extLst>
              </a:tr>
            </a:tbl>
          </a:graphicData>
        </a:graphic>
      </p:graphicFrame>
      <p:graphicFrame>
        <p:nvGraphicFramePr>
          <p:cNvPr id="7" name="Tableau 4">
            <a:extLst>
              <a:ext uri="{FF2B5EF4-FFF2-40B4-BE49-F238E27FC236}">
                <a16:creationId xmlns:a16="http://schemas.microsoft.com/office/drawing/2014/main" id="{2915DBD7-A6F2-4798-9251-68B147C1A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70826"/>
              </p:ext>
            </p:extLst>
          </p:nvPr>
        </p:nvGraphicFramePr>
        <p:xfrm>
          <a:off x="719999" y="5034735"/>
          <a:ext cx="10657282" cy="1178066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384305">
                  <a:extLst>
                    <a:ext uri="{9D8B030D-6E8A-4147-A177-3AD203B41FA5}">
                      <a16:colId xmlns:a16="http://schemas.microsoft.com/office/drawing/2014/main" val="2418291819"/>
                    </a:ext>
                  </a:extLst>
                </a:gridCol>
                <a:gridCol w="384305">
                  <a:extLst>
                    <a:ext uri="{9D8B030D-6E8A-4147-A177-3AD203B41FA5}">
                      <a16:colId xmlns:a16="http://schemas.microsoft.com/office/drawing/2014/main" val="3047640796"/>
                    </a:ext>
                  </a:extLst>
                </a:gridCol>
                <a:gridCol w="1147888">
                  <a:extLst>
                    <a:ext uri="{9D8B030D-6E8A-4147-A177-3AD203B41FA5}">
                      <a16:colId xmlns:a16="http://schemas.microsoft.com/office/drawing/2014/main" val="3346316118"/>
                    </a:ext>
                  </a:extLst>
                </a:gridCol>
                <a:gridCol w="2336671">
                  <a:extLst>
                    <a:ext uri="{9D8B030D-6E8A-4147-A177-3AD203B41FA5}">
                      <a16:colId xmlns:a16="http://schemas.microsoft.com/office/drawing/2014/main" val="195267198"/>
                    </a:ext>
                  </a:extLst>
                </a:gridCol>
                <a:gridCol w="6404113">
                  <a:extLst>
                    <a:ext uri="{9D8B030D-6E8A-4147-A177-3AD203B41FA5}">
                      <a16:colId xmlns:a16="http://schemas.microsoft.com/office/drawing/2014/main" val="1966820049"/>
                    </a:ext>
                  </a:extLst>
                </a:gridCol>
              </a:tblGrid>
              <a:tr h="325710">
                <a:tc rowSpan="3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Semaine 3</a:t>
                      </a:r>
                    </a:p>
                  </a:txBody>
                  <a:tcPr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Oral / 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Restitutions TP / Exercices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Présentation orales par ½ classe d’analyse de TP (10’ par groupe) + correction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6495"/>
                  </a:ext>
                </a:extLst>
              </a:tr>
              <a:tr h="374751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 / 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/ Restitutions 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d’approfondissement différencié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097418"/>
                  </a:ext>
                </a:extLst>
              </a:tr>
              <a:tr h="477605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Evaluation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Remédiation / évaluation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Evaluation de fin de séquence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040642"/>
                  </a:ext>
                </a:extLst>
              </a:tr>
            </a:tbl>
          </a:graphicData>
        </a:graphic>
      </p:graphicFrame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ECA1B87-F912-ED03-809D-A3B19F678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DC5983-D0B7-45E9-9A38-25180D948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522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38E039-17DA-4ADA-8B1E-27EA1F0C42B9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Evaluations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7275B9-6E0C-4BD6-856D-4A71C8F10F80}"/>
              </a:ext>
            </a:extLst>
          </p:cNvPr>
          <p:cNvSpPr txBox="1">
            <a:spLocks/>
          </p:cNvSpPr>
          <p:nvPr/>
        </p:nvSpPr>
        <p:spPr>
          <a:xfrm>
            <a:off x="1581655" y="1792010"/>
            <a:ext cx="7729728" cy="39422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333625" algn="l"/>
              </a:tabLst>
            </a:pPr>
            <a:r>
              <a:rPr lang="fr-FR" sz="2000" b="1" dirty="0"/>
              <a:t>Evaluations formatives </a:t>
            </a:r>
            <a:r>
              <a:rPr lang="fr-FR" sz="2000" dirty="0"/>
              <a:t>: 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Séances de TD (détaillé plus tard)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Séances de TP (accompagnement)</a:t>
            </a:r>
          </a:p>
          <a:p>
            <a:pPr marL="228600" lvl="1" indent="0">
              <a:buNone/>
              <a:tabLst>
                <a:tab pos="2333625" algn="l"/>
              </a:tabLst>
            </a:pPr>
            <a:r>
              <a:rPr lang="fr-FR" sz="1800" dirty="0"/>
              <a:t>	</a:t>
            </a:r>
          </a:p>
          <a:p>
            <a:pPr>
              <a:tabLst>
                <a:tab pos="2333625" algn="l"/>
              </a:tabLst>
            </a:pPr>
            <a:r>
              <a:rPr lang="fr-FR" sz="2000" b="1" dirty="0"/>
              <a:t>Evaluations Sommatives :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1 DM noté 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1 Compte rendu de TP noté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Evaluation finale</a:t>
            </a:r>
          </a:p>
          <a:p>
            <a:pPr lvl="1">
              <a:tabLst>
                <a:tab pos="2333625" algn="l"/>
              </a:tabLst>
            </a:pPr>
            <a:r>
              <a:rPr lang="fr-FR" sz="1800" dirty="0"/>
              <a:t>Heures de colles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544DAA0-85B7-CF81-3F6A-2F8079A13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66EF62-7677-EBC3-EDBA-1757E7ED3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4320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38E039-17DA-4ADA-8B1E-27EA1F0C42B9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Outil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7275B9-6E0C-4BD6-856D-4A71C8F10F80}"/>
              </a:ext>
            </a:extLst>
          </p:cNvPr>
          <p:cNvSpPr txBox="1">
            <a:spLocks/>
          </p:cNvSpPr>
          <p:nvPr/>
        </p:nvSpPr>
        <p:spPr>
          <a:xfrm>
            <a:off x="1581655" y="1792010"/>
            <a:ext cx="7729728" cy="39422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+mj-lt"/>
              </a:rPr>
              <a:t>Feuille de bilan individuel de séquence</a:t>
            </a:r>
          </a:p>
          <a:p>
            <a:pPr marL="971550" lvl="2" indent="-285750"/>
            <a:r>
              <a:rPr lang="fr-FR" sz="2000" dirty="0">
                <a:effectLst/>
                <a:latin typeface="+mj-lt"/>
              </a:rPr>
              <a:t>Contenu</a:t>
            </a:r>
          </a:p>
          <a:p>
            <a:pPr marL="971550" lvl="2" indent="-285750"/>
            <a:r>
              <a:rPr lang="fr-FR" sz="2000" dirty="0">
                <a:latin typeface="+mj-lt"/>
              </a:rPr>
              <a:t>Fonctionnement</a:t>
            </a:r>
          </a:p>
          <a:p>
            <a:pPr marL="971550" lvl="2" indent="-285750"/>
            <a:r>
              <a:rPr lang="fr-FR" sz="2000" dirty="0">
                <a:effectLst/>
                <a:latin typeface="+mj-lt"/>
              </a:rPr>
              <a:t>Utilité	</a:t>
            </a:r>
          </a:p>
          <a:p>
            <a:pPr marL="228600" lvl="1" indent="0">
              <a:buNone/>
              <a:tabLst>
                <a:tab pos="2333625" algn="l"/>
              </a:tabLst>
            </a:pPr>
            <a:endParaRPr lang="fr-FR" sz="18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F95266-C28A-526C-55C5-DFFB0E7C0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169435-C397-3987-B9A3-BED579F0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14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9DAE718-34EE-307C-D4FC-FCBEF64EA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Activité pratique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E6262EF-1601-FC30-61A1-3FC03FB4B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5BFFC873-84A8-EF28-A0B4-CACB606CF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769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déroulement séance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70A81E-043F-4CFF-A540-B4B7CBCDEE54}"/>
              </a:ext>
            </a:extLst>
          </p:cNvPr>
          <p:cNvSpPr txBox="1"/>
          <p:nvPr/>
        </p:nvSpPr>
        <p:spPr>
          <a:xfrm>
            <a:off x="1113106" y="2912607"/>
            <a:ext cx="90834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u="sng" dirty="0">
                <a:effectLst/>
                <a:latin typeface="+mj-lt"/>
              </a:rPr>
              <a:t>Compétence visée : </a:t>
            </a:r>
          </a:p>
          <a:p>
            <a:endParaRPr lang="fr-FR" b="1" u="sng" dirty="0">
              <a:latin typeface="+mj-lt"/>
            </a:endParaRPr>
          </a:p>
          <a:p>
            <a:r>
              <a:rPr lang="fr-FR" b="1" u="sng" dirty="0">
                <a:latin typeface="+mj-lt"/>
              </a:rPr>
              <a:t>Savoirs faire associés : </a:t>
            </a:r>
            <a:r>
              <a:rPr lang="fr-FR" u="sng" dirty="0">
                <a:latin typeface="+mj-lt"/>
              </a:rPr>
              <a:t> </a:t>
            </a:r>
          </a:p>
          <a:p>
            <a:endParaRPr lang="fr-FR" u="sng" dirty="0">
              <a:effectLst/>
              <a:latin typeface="+mj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B03B1A0-433B-483B-B8B4-411E723C51A1}"/>
              </a:ext>
            </a:extLst>
          </p:cNvPr>
          <p:cNvSpPr txBox="1"/>
          <p:nvPr/>
        </p:nvSpPr>
        <p:spPr>
          <a:xfrm>
            <a:off x="1113106" y="1577053"/>
            <a:ext cx="90834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Séance …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22E4814C-84F7-478B-A196-E848E8BF7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258772"/>
              </p:ext>
            </p:extLst>
          </p:nvPr>
        </p:nvGraphicFramePr>
        <p:xfrm>
          <a:off x="1204856" y="2190693"/>
          <a:ext cx="9507042" cy="477605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430306">
                  <a:extLst>
                    <a:ext uri="{9D8B030D-6E8A-4147-A177-3AD203B41FA5}">
                      <a16:colId xmlns:a16="http://schemas.microsoft.com/office/drawing/2014/main" val="14633597"/>
                    </a:ext>
                  </a:extLst>
                </a:gridCol>
                <a:gridCol w="567022">
                  <a:extLst>
                    <a:ext uri="{9D8B030D-6E8A-4147-A177-3AD203B41FA5}">
                      <a16:colId xmlns:a16="http://schemas.microsoft.com/office/drawing/2014/main" val="402126345"/>
                    </a:ext>
                  </a:extLst>
                </a:gridCol>
                <a:gridCol w="2594418">
                  <a:extLst>
                    <a:ext uri="{9D8B030D-6E8A-4147-A177-3AD203B41FA5}">
                      <a16:colId xmlns:a16="http://schemas.microsoft.com/office/drawing/2014/main" val="3552975999"/>
                    </a:ext>
                  </a:extLst>
                </a:gridCol>
                <a:gridCol w="5915296">
                  <a:extLst>
                    <a:ext uri="{9D8B030D-6E8A-4147-A177-3AD203B41FA5}">
                      <a16:colId xmlns:a16="http://schemas.microsoft.com/office/drawing/2014/main" val="1455762917"/>
                    </a:ext>
                  </a:extLst>
                </a:gridCol>
              </a:tblGrid>
              <a:tr h="477605">
                <a:tc>
                  <a:txBody>
                    <a:bodyPr/>
                    <a:lstStyle/>
                    <a:p>
                      <a:r>
                        <a:rPr lang="fr-FR" sz="14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Exercices applicatifs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FTBO, FTBF, Formule de Black, Théorème de superposition, boucles imbriquées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829506"/>
                  </a:ext>
                </a:extLst>
              </a:tr>
            </a:tbl>
          </a:graphicData>
        </a:graphic>
      </p:graphicFrame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0DC0F8-CA08-0A0B-4405-925ABA318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0A14B5-DE9A-7F5B-B9E8-CAB551A1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55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91DD3E-EC59-4259-BFAA-576B3E87A118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déroulement séance TP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70A81E-043F-4CFF-A540-B4B7CBCDEE54}"/>
              </a:ext>
            </a:extLst>
          </p:cNvPr>
          <p:cNvSpPr txBox="1"/>
          <p:nvPr/>
        </p:nvSpPr>
        <p:spPr>
          <a:xfrm>
            <a:off x="1234036" y="1400040"/>
            <a:ext cx="9083467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700" b="1" u="sng" dirty="0">
                <a:effectLst/>
                <a:latin typeface="+mj-lt"/>
              </a:rPr>
              <a:t>Matériel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effectLst/>
                <a:latin typeface="+mj-lt"/>
              </a:rPr>
              <a:t>Recueil d’exercices imprimés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Feuille de bilan personnel individuel de séquence</a:t>
            </a:r>
            <a:r>
              <a:rPr lang="fr-FR" sz="1700" dirty="0">
                <a:effectLst/>
                <a:latin typeface="+mj-lt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r>
              <a:rPr lang="fr-FR" sz="1700" b="1" u="sng" dirty="0">
                <a:latin typeface="+mj-lt"/>
              </a:rPr>
              <a:t>Déroulement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5-10’ : présentation des objectifs visés pour la fin de séance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20’ : Phase 1 : 3 premiers exercices avec le cours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Bilan personnel : nombre de points / indication des difficultés et solutions</a:t>
            </a:r>
          </a:p>
          <a:p>
            <a:pPr lvl="2"/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30’ : Phase II : 3 exercices sans le cours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Bilan personnel : difficultés et solutions indiquées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40’ : Phase III : 4 exercices de difficulté croissante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Bilan personnel : difficultés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700" dirty="0">
                <a:latin typeface="+mj-lt"/>
              </a:rPr>
              <a:t>20’ : correction 1 exercice par phase et remédiation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700" dirty="0">
              <a:latin typeface="+mj-lt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255E64C-8622-D990-F48F-B114FF42A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1AAC61-E626-BA40-CF82-3EF81867E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677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B1AAD5D-0A50-2453-EE87-CA728373B6FB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Séquence pédagogique :  déroulement séance TP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B6E5784-A47F-AFF5-94F5-DDB25718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72FD2C-58AA-6C81-DA3A-C183D799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7685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8B1BB3AB-C0E9-41CD-9981-CB2F40DBBAA2}"/>
              </a:ext>
            </a:extLst>
          </p:cNvPr>
          <p:cNvSpPr txBox="1">
            <a:spLocks/>
          </p:cNvSpPr>
          <p:nvPr/>
        </p:nvSpPr>
        <p:spPr>
          <a:xfrm>
            <a:off x="1523288" y="789784"/>
            <a:ext cx="8991600" cy="2285751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Epreuve d’activité pratique </a:t>
            </a:r>
            <a:br>
              <a:rPr lang="fr-FR"/>
            </a:br>
            <a:r>
              <a:rPr lang="fr-FR"/>
              <a:t>&amp; </a:t>
            </a:r>
            <a:br>
              <a:rPr lang="fr-FR"/>
            </a:br>
            <a:r>
              <a:rPr lang="fr-FR"/>
              <a:t>exploitation pédagogique</a:t>
            </a:r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80C2E11-1CEE-4C9E-B9FB-2D57E6CDC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288" y="2950665"/>
            <a:ext cx="8991600" cy="1395722"/>
          </a:xfrm>
        </p:spPr>
        <p:txBody>
          <a:bodyPr/>
          <a:lstStyle/>
          <a:p>
            <a:r>
              <a:rPr lang="fr-FR" dirty="0"/>
              <a:t>Des Questions ?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F1106DB-9B90-9B61-7078-5789297C1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5A73E4E-9600-8052-4BD5-0F69E2E57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60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8A1229-5F9B-4194-8670-F0851A09E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65589"/>
            <a:ext cx="7729728" cy="1188720"/>
          </a:xfr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  <a:effectLst>
            <a:outerShdw blurRad="50800" dist="38100" dir="2700000" algn="tl" rotWithShape="0">
              <a:schemeClr val="accent1">
                <a:lumMod val="75000"/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defTabSz="457200"/>
            <a:r>
              <a:rPr lang="fr-FR" u="sng" dirty="0">
                <a:solidFill>
                  <a:schemeClr val="accent2">
                    <a:lumMod val="50000"/>
                  </a:schemeClr>
                </a:solidFill>
              </a:rPr>
              <a:t>Présentation du système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2BE2A2-4803-40F9-90C1-7F8EAD936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110" y="2508397"/>
            <a:ext cx="7729728" cy="38446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Système</a:t>
            </a:r>
          </a:p>
          <a:p>
            <a:pPr marL="0" indent="0">
              <a:buNone/>
            </a:pPr>
            <a:endParaRPr lang="fr-FR" sz="1200" u="sng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r>
              <a:rPr lang="fr-FR" b="1" dirty="0"/>
              <a:t>Développé par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lvl="1"/>
            <a:r>
              <a:rPr lang="fr-FR" b="1" dirty="0"/>
              <a:t>Principe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66C51D-DF75-1479-7752-477EF09D4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C065F8-0312-FD32-1D4A-7A52E160E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11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A2E1048-0185-417F-B56F-5E5D3F69A8CF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Besoin et exigences 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11BA5B6F-D2E6-4861-9844-5AACA60D5421}"/>
              </a:ext>
            </a:extLst>
          </p:cNvPr>
          <p:cNvSpPr txBox="1">
            <a:spLocks/>
          </p:cNvSpPr>
          <p:nvPr/>
        </p:nvSpPr>
        <p:spPr>
          <a:xfrm>
            <a:off x="352354" y="1315807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r-FR" dirty="0"/>
          </a:p>
          <a:p>
            <a:pPr lvl="1"/>
            <a:r>
              <a:rPr lang="fr-FR" b="1" dirty="0"/>
              <a:t>Besoin: </a:t>
            </a:r>
            <a:endParaRPr lang="fr-FR" sz="200" dirty="0"/>
          </a:p>
          <a:p>
            <a:pPr lvl="1">
              <a:lnSpc>
                <a:spcPts val="1000"/>
              </a:lnSpc>
              <a:spcBef>
                <a:spcPts val="0"/>
              </a:spcBef>
            </a:pPr>
            <a:endParaRPr lang="fr-FR" dirty="0"/>
          </a:p>
          <a:p>
            <a:pPr lvl="1"/>
            <a:r>
              <a:rPr lang="fr-FR" b="1" dirty="0"/>
              <a:t>Exigences </a:t>
            </a:r>
            <a:r>
              <a:rPr lang="fr-FR" dirty="0"/>
              <a:t>:</a:t>
            </a: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72431B93-807C-6D11-4CDF-D998AA949E5C}"/>
              </a:ext>
            </a:extLst>
          </p:cNvPr>
          <p:cNvSpPr txBox="1">
            <a:spLocks/>
          </p:cNvSpPr>
          <p:nvPr/>
        </p:nvSpPr>
        <p:spPr>
          <a:xfrm>
            <a:off x="4777098" y="3583772"/>
            <a:ext cx="4806457" cy="6634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0">
              <a:buNone/>
            </a:pPr>
            <a:endParaRPr lang="fr-FR" dirty="0"/>
          </a:p>
          <a:p>
            <a:pPr lvl="1">
              <a:buFont typeface="Symbol" panose="05050102010706020507" pitchFamily="18" charset="2"/>
              <a:buChar char="Þ"/>
            </a:pPr>
            <a:r>
              <a:rPr lang="fr-FR" dirty="0" err="1"/>
              <a:t>SysML</a:t>
            </a:r>
            <a:r>
              <a:rPr lang="fr-FR" dirty="0"/>
              <a:t> UC et Exigences</a:t>
            </a:r>
          </a:p>
          <a:p>
            <a:pPr lvl="1">
              <a:buFont typeface="Symbol" panose="05050102010706020507" pitchFamily="18" charset="2"/>
              <a:buChar char="Þ"/>
            </a:pPr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3935F6E-2D64-DA6D-7BB8-F15A0611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710932-0207-FCA4-9178-AEE3807D0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326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50C311-7D1C-4404-BD50-4B9E04BBA3A3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Principe de fonctionnement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AE1F62-947B-46D1-A660-41FD6D15381D}"/>
              </a:ext>
            </a:extLst>
          </p:cNvPr>
          <p:cNvSpPr txBox="1"/>
          <p:nvPr/>
        </p:nvSpPr>
        <p:spPr>
          <a:xfrm>
            <a:off x="1067586" y="1473732"/>
            <a:ext cx="9914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6" indent="0">
              <a:buNone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Le système repose sur . </a:t>
            </a:r>
            <a:endParaRPr lang="fr-FR" dirty="0">
              <a:latin typeface="+mj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5953CB8-209B-A9EB-AF93-AA94AD1139EC}"/>
              </a:ext>
            </a:extLst>
          </p:cNvPr>
          <p:cNvSpPr txBox="1"/>
          <p:nvPr/>
        </p:nvSpPr>
        <p:spPr>
          <a:xfrm>
            <a:off x="4579907" y="3027642"/>
            <a:ext cx="2787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Chaine info / Puissance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Schéma cinématique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endParaRPr lang="fr-FR" dirty="0">
              <a:latin typeface="+mj-lt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ADA3836-5365-0275-F96E-04F57CD9D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750BCD-AFF2-5048-6AB8-1DE7955E0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59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50C311-7D1C-4404-BD50-4B9E04BBA3A3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solidFill>
            <a:schemeClr val="accent1">
              <a:alpha val="24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Présentation du système :  Principe de fonctionnement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AE1F62-947B-46D1-A660-41FD6D15381D}"/>
              </a:ext>
            </a:extLst>
          </p:cNvPr>
          <p:cNvSpPr txBox="1"/>
          <p:nvPr/>
        </p:nvSpPr>
        <p:spPr>
          <a:xfrm>
            <a:off x="1067586" y="1473732"/>
            <a:ext cx="9914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6" indent="0">
              <a:buNone/>
            </a:pP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Le système repose sur . </a:t>
            </a:r>
            <a:endParaRPr lang="fr-FR" dirty="0">
              <a:latin typeface="+mj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4091399-E51C-D33D-C028-40D2911DA324}"/>
              </a:ext>
            </a:extLst>
          </p:cNvPr>
          <p:cNvSpPr txBox="1"/>
          <p:nvPr/>
        </p:nvSpPr>
        <p:spPr>
          <a:xfrm>
            <a:off x="4579907" y="3027642"/>
            <a:ext cx="2787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Chaine info / Puissance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285750" lvl="6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Schéma cinématique</a:t>
            </a:r>
            <a:r>
              <a:rPr lang="fr-FR" sz="1800" b="0" i="0" u="none" strike="noStrike" baseline="0" dirty="0">
                <a:solidFill>
                  <a:srgbClr val="000000"/>
                </a:solidFill>
                <a:latin typeface="+mj-lt"/>
              </a:rPr>
              <a:t> </a:t>
            </a:r>
            <a:endParaRPr lang="fr-FR" dirty="0">
              <a:latin typeface="+mj-lt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8BCF2D0-59A5-A0FB-916B-65C8D0DBC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FED1AD-7DE0-E2BB-5570-1277A7B47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800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5B6A7-FC43-4ECD-AB93-5B8707CDA43C}"/>
              </a:ext>
            </a:extLst>
          </p:cNvPr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182880" tIns="182880" rIns="182880" bIns="182880" rtlCol="0" anchor="ctr">
            <a:spAutoFit/>
          </a:bodyPr>
          <a:lstStyle/>
          <a:p>
            <a:pPr defTabSz="457200"/>
            <a:r>
              <a:rPr lang="fr-FR" u="sng" dirty="0">
                <a:solidFill>
                  <a:schemeClr val="bg2">
                    <a:lumMod val="25000"/>
                  </a:schemeClr>
                </a:solidFill>
              </a:rPr>
              <a:t>Objectif de l’activité pratique réalisée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B89647-9E1C-4E0F-97D0-45027DAEC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8014" y="2553204"/>
            <a:ext cx="8571982" cy="384759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Analyser les performances de l'asservissement ;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Analyser la structure de l'asservissement 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Régler une correction afin d'améliorer les performances de l'asservissement.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4E745D3-3CF5-4BC1-AEE7-5CD2F9ECC7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958" t="28316" r="21134" b="57251"/>
          <a:stretch/>
        </p:blipFill>
        <p:spPr>
          <a:xfrm>
            <a:off x="2969711" y="3073138"/>
            <a:ext cx="6598496" cy="1278306"/>
          </a:xfrm>
          <a:prstGeom prst="rect">
            <a:avLst/>
          </a:prstGeom>
        </p:spPr>
      </p:pic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6A9D3A5-DEDE-F68A-61CE-4298FFF1B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CEF7BB-D442-075D-7C53-1F1E47B98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455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F8CAEB1-F7D6-403E-8672-C48B7E372C04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Objectif  TP :  Partie 1 – les mesures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431A1-EEB1-4A78-9149-E14549776D69}"/>
              </a:ext>
            </a:extLst>
          </p:cNvPr>
          <p:cNvSpPr txBox="1">
            <a:spLocks/>
          </p:cNvSpPr>
          <p:nvPr/>
        </p:nvSpPr>
        <p:spPr>
          <a:xfrm>
            <a:off x="1636828" y="1725972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u="sng" dirty="0">
                <a:solidFill>
                  <a:schemeClr val="accent2">
                    <a:lumMod val="50000"/>
                  </a:schemeClr>
                </a:solidFill>
              </a:rPr>
              <a:t>Mesure de la réponse à un échelon de position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1200" u="sng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r>
              <a:rPr lang="fr-FR" b="1" u="sng" dirty="0"/>
              <a:t>Résultats : </a:t>
            </a:r>
          </a:p>
          <a:p>
            <a:pPr marL="228600" lvl="1" indent="0">
              <a:buFont typeface="Arial" panose="020B0604020202020204" pitchFamily="34" charset="0"/>
              <a:buNone/>
            </a:pPr>
            <a:r>
              <a:rPr lang="fr-FR" dirty="0"/>
              <a:t>Dépassement &gt;5%</a:t>
            </a:r>
          </a:p>
          <a:p>
            <a:pPr marL="228600" lvl="1" indent="0">
              <a:buFont typeface="Arial" panose="020B0604020202020204" pitchFamily="34" charset="0"/>
              <a:buNone/>
            </a:pPr>
            <a:r>
              <a:rPr lang="fr-FR" dirty="0"/>
              <a:t>Ecart régime permanent = 0</a:t>
            </a:r>
          </a:p>
          <a:p>
            <a:pPr marL="228600" lvl="1" indent="0">
              <a:buFont typeface="Arial" panose="020B0604020202020204" pitchFamily="34" charset="0"/>
              <a:buNone/>
            </a:pPr>
            <a:r>
              <a:rPr lang="fr-FR" dirty="0" err="1"/>
              <a:t>T</a:t>
            </a:r>
            <a:r>
              <a:rPr lang="fr-FR" baseline="-25000" dirty="0" err="1"/>
              <a:t>réponse</a:t>
            </a:r>
            <a:r>
              <a:rPr lang="fr-FR" dirty="0"/>
              <a:t> à 5% &gt; 0,1 s</a:t>
            </a:r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61B168F-6F23-557B-744C-D91E224FA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21E23C-C162-F877-D777-DB02AE44C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784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F8CAEB1-F7D6-403E-8672-C48B7E372C04}"/>
              </a:ext>
            </a:extLst>
          </p:cNvPr>
          <p:cNvSpPr txBox="1"/>
          <p:nvPr/>
        </p:nvSpPr>
        <p:spPr>
          <a:xfrm>
            <a:off x="720000" y="720000"/>
            <a:ext cx="9991898" cy="52322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u="sng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fr-FR" dirty="0"/>
              <a:t>Objectif  TP :  Partie II – Le modèle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431A1-EEB1-4A78-9149-E14549776D69}"/>
              </a:ext>
            </a:extLst>
          </p:cNvPr>
          <p:cNvSpPr txBox="1">
            <a:spLocks/>
          </p:cNvSpPr>
          <p:nvPr/>
        </p:nvSpPr>
        <p:spPr>
          <a:xfrm>
            <a:off x="1636828" y="1725972"/>
            <a:ext cx="7729728" cy="38446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sz="2800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r-FR" sz="1200" u="sng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marL="2286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108628-596A-6D07-5FE7-CB46DDDDE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Agrégation SII AC - Epreuve pratique approche spécialisée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6B811A-A77B-7DEE-2377-EF757681F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776419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TM10001115[[fn=Colis]]</Template>
  <TotalTime>10</TotalTime>
  <Words>970</Words>
  <Application>Microsoft Macintosh PowerPoint</Application>
  <PresentationFormat>Grand écran</PresentationFormat>
  <Paragraphs>242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Gill Sans MT</vt:lpstr>
      <vt:lpstr>Symbol</vt:lpstr>
      <vt:lpstr>Colis</vt:lpstr>
      <vt:lpstr>Epreuve d’activité pratique  &amp;  exploitation pédagogique</vt:lpstr>
      <vt:lpstr>Activité pratique</vt:lpstr>
      <vt:lpstr>Présentation du système</vt:lpstr>
      <vt:lpstr>Présentation PowerPoint</vt:lpstr>
      <vt:lpstr>Présentation PowerPoint</vt:lpstr>
      <vt:lpstr>Présentation PowerPoint</vt:lpstr>
      <vt:lpstr>Objectif de l’activité pratique réalisée</vt:lpstr>
      <vt:lpstr>Présentation PowerPoint</vt:lpstr>
      <vt:lpstr>Présentation PowerPoint</vt:lpstr>
      <vt:lpstr>Présentation PowerPoint</vt:lpstr>
      <vt:lpstr>Présentation PowerPoint</vt:lpstr>
      <vt:lpstr>Exploitation pédagogique</vt:lpstr>
      <vt:lpstr>Proposition d’Exploitation Pédagogique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Des Questions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Epreuve d’activité pratique  &amp;  exploitation pédagogique</dc:title>
  <dc:creator>Christophe Carolo</dc:creator>
  <cp:lastModifiedBy>Laetitia Lambot</cp:lastModifiedBy>
  <cp:revision>4</cp:revision>
  <dcterms:created xsi:type="dcterms:W3CDTF">2022-03-28T17:24:47Z</dcterms:created>
  <dcterms:modified xsi:type="dcterms:W3CDTF">2024-06-12T10:27:31Z</dcterms:modified>
</cp:coreProperties>
</file>